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1" r:id="rId4"/>
    <p:sldId id="262" r:id="rId5"/>
    <p:sldId id="263" r:id="rId6"/>
    <p:sldId id="266" r:id="rId7"/>
    <p:sldId id="267" r:id="rId8"/>
    <p:sldId id="268" r:id="rId9"/>
    <p:sldId id="270" r:id="rId10"/>
    <p:sldId id="271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6E7E-0388-4320-B08C-2EFA3DC60962}" type="datetimeFigureOut">
              <a:rPr lang="ru-RU" smtClean="0"/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B8FEF-6679-418F-929D-F76D610531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908720"/>
            <a:ext cx="835292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800" b="1" dirty="0"/>
              <a:t>Федеральный государственный образовательный стандарт </a:t>
            </a:r>
          </a:p>
          <a:p>
            <a:pPr algn="ctr"/>
            <a:r>
              <a:rPr lang="ru-RU" sz="3200" dirty="0"/>
              <a:t>Часть </a:t>
            </a:r>
            <a:r>
              <a:rPr lang="en-US" sz="3200" dirty="0"/>
              <a:t>I , </a:t>
            </a:r>
            <a:r>
              <a:rPr lang="ru-RU" sz="3200" dirty="0"/>
              <a:t>статья 4 </a:t>
            </a:r>
          </a:p>
          <a:p>
            <a:r>
              <a:rPr lang="ru-RU" sz="3200" dirty="0"/>
              <a:t>Стандарт направлен на:… </a:t>
            </a:r>
          </a:p>
          <a:p>
            <a:r>
              <a:rPr lang="ru-RU" sz="3200" dirty="0"/>
              <a:t>•формирование </a:t>
            </a:r>
            <a:r>
              <a:rPr lang="ru-RU" sz="3200" dirty="0" err="1"/>
              <a:t>содержательно-критериальной</a:t>
            </a:r>
            <a:r>
              <a:rPr lang="ru-RU" sz="3200" dirty="0"/>
              <a:t> основы оценки результатов освоения программы…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707904" y="692696"/>
            <a:ext cx="27681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Подведем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итог!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800000"/>
                </a:solidFill>
              </a:rPr>
              <a:t>Что нужно каждому из нас для того чтобы в своей деятельности применять технологию критического мышления?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348880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800000"/>
                </a:solidFill>
              </a:rPr>
              <a:t>• Знать теоретическую основу по теме (</a:t>
            </a:r>
            <a:r>
              <a:rPr lang="ru-RU" sz="2000" dirty="0" err="1">
                <a:solidFill>
                  <a:srgbClr val="800000"/>
                </a:solidFill>
              </a:rPr>
              <a:t>критериальное</a:t>
            </a:r>
            <a:r>
              <a:rPr lang="ru-RU" sz="2000" dirty="0">
                <a:solidFill>
                  <a:srgbClr val="800000"/>
                </a:solidFill>
              </a:rPr>
              <a:t> оценивание, критерий, лист оценки, предметные результаты, </a:t>
            </a:r>
            <a:r>
              <a:rPr lang="ru-RU" sz="2000" dirty="0" err="1">
                <a:solidFill>
                  <a:srgbClr val="800000"/>
                </a:solidFill>
              </a:rPr>
              <a:t>метапредметные</a:t>
            </a:r>
            <a:r>
              <a:rPr lang="ru-RU" sz="2000" dirty="0">
                <a:solidFill>
                  <a:srgbClr val="800000"/>
                </a:solidFill>
              </a:rPr>
              <a:t> результаты, др.); </a:t>
            </a:r>
          </a:p>
          <a:p>
            <a:r>
              <a:rPr lang="ru-RU" sz="2000" dirty="0">
                <a:solidFill>
                  <a:srgbClr val="800000"/>
                </a:solidFill>
              </a:rPr>
              <a:t>• Освоить процесс разработки листов оценки по учебным темам конкретных учебных предметов;</a:t>
            </a:r>
          </a:p>
          <a:p>
            <a:r>
              <a:rPr lang="ru-RU" sz="2000" dirty="0">
                <a:solidFill>
                  <a:srgbClr val="800000"/>
                </a:solidFill>
              </a:rPr>
              <a:t> • Овладеть навыком определения баллов для конкретных заданий и перевода баллов в отметку</a:t>
            </a:r>
            <a:r>
              <a:rPr lang="ru-RU" sz="2000" dirty="0" smtClean="0">
                <a:solidFill>
                  <a:srgbClr val="800000"/>
                </a:solidFill>
              </a:rPr>
              <a:t>;</a:t>
            </a:r>
          </a:p>
          <a:p>
            <a:r>
              <a:rPr lang="ru-RU" sz="2000" dirty="0" smtClean="0">
                <a:solidFill>
                  <a:srgbClr val="800000"/>
                </a:solidFill>
              </a:rPr>
              <a:t> </a:t>
            </a:r>
            <a:r>
              <a:rPr lang="ru-RU" sz="2000" dirty="0">
                <a:solidFill>
                  <a:srgbClr val="800000"/>
                </a:solidFill>
              </a:rPr>
              <a:t>•Апробировать применение критериев оценки в практической деятельности.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s00.infourok.ru/images/doc/231/69138/1/img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496" y="0"/>
            <a:ext cx="9179496" cy="688462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484784"/>
            <a:ext cx="86764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оценивание как средство успешной реализации ФГОС ООО»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836712"/>
            <a:ext cx="7632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Формирование компетентности учителя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применению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оценивания в условиях реализации ФГОС ООО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•Познакомиться с понятием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Выявить и проанализировать проблемы в восприятии и освоении технологии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Наметить пути и способы решения проблем, возникающих в процессе освоения и применения технологии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71600" y="543745"/>
            <a:ext cx="6696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такое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критериальное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оценивание?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208912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роцесс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, основанный на сравнении учебных достижений учащихся с четко определенными, коллективно выработанными, заранее известными всем участникам образовательного процесса (учителям, учащимся, родителям) критериями, соответствующими целям и содержанию образования, способствующими формированию учебно-познавательной компетентности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учащихся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339752" y="4509120"/>
            <a:ext cx="658822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мерило оценки (греч.); признак, основание, правило принятия решения по оценке чего-либо на соответствие предъявленным требованиям; перечень различных видов деятельности учащегося, которую он осуществляет в ходе работы и должен в совершенстве освоить в результате работы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40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" grpId="0" animBg="1"/>
      <p:bldP spid="40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282134"/>
            <a:ext cx="7668344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КО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объективное оценивание учебных достижений учащихся и определение индивидуальной траектории обучения каждого ученика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95536" y="1844824"/>
            <a:ext cx="8352928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КО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определение уровня подготовки каждого ученика на каждом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этапе учебного процесса;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• определение и отслеживание индивидуального прогресса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коррекция индивидуальной траектории развития ученика;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• мотивирование учащихся на развитие умений и навыков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широкого спектра для достижения ожидаемых результатов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• дифференцирование значимости оценок, полученных за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выполнение различных видов деятельности;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• обеспечение обратной связи между учителем, учеником и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родителями для выявления качества усвоения учебного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 animBg="1"/>
      <p:bldP spid="30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548680"/>
            <a:ext cx="713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задавать (формулировать) критерии?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83568" y="1268760"/>
            <a:ext cx="7380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определяются задачами обучения и представляют собой перечень различных видов деятельности учащегося, которую он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осуществляет в ходе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работы и должен в совершенстве </a:t>
            </a:r>
            <a:r>
              <a:rPr kumimoji="0" lang="ru-RU" sz="2400" b="0" i="1" u="none" strike="noStrike" cap="none" normalizeH="0" baseline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освоить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Критерии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отражаются в оценочных листах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79712" y="3212976"/>
          <a:ext cx="6624737" cy="3240361"/>
        </p:xfrm>
        <a:graphic>
          <a:graphicData uri="http://schemas.openxmlformats.org/drawingml/2006/table">
            <a:tbl>
              <a:tblPr/>
              <a:tblGrid>
                <a:gridCol w="676401"/>
                <a:gridCol w="195062"/>
                <a:gridCol w="199973"/>
                <a:gridCol w="199973"/>
                <a:gridCol w="199973"/>
                <a:gridCol w="248740"/>
                <a:gridCol w="248740"/>
                <a:gridCol w="248740"/>
                <a:gridCol w="225233"/>
                <a:gridCol w="271894"/>
                <a:gridCol w="271894"/>
                <a:gridCol w="248740"/>
                <a:gridCol w="248740"/>
                <a:gridCol w="348024"/>
                <a:gridCol w="348024"/>
                <a:gridCol w="298557"/>
                <a:gridCol w="715343"/>
                <a:gridCol w="715343"/>
                <a:gridCol w="715343"/>
              </a:tblGrid>
              <a:tr h="15066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Фамилия, имя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Критерии оценивания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1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Знание понятий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Строение Земли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Литосферные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плиты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Вулканы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Описание форм рельефа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Работа 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с картой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Примеры 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стихийных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бедствий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7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литосфера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рельеф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горы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равнины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геология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ловетнг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графически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виды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строение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сравнение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понятие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Г.. карта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горы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равнины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Без затруд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2б.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С затрудн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1 б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Грунько Дима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8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Коршунов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Данил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18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Майорова Люба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8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Матвеева Кристина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8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Орешников Вова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1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Попова Тамара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9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Потапов Коля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9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Романенко Юля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9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Струков Данил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866" marR="3486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6" marR="34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5656" y="476672"/>
            <a:ext cx="49477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Когда задавать критерии?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2776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Перед началом урока, темы, раздела.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этом случае критерии – ориентиры для изучения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урока,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темы,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раздела.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Перед контрольной,  проверочной. лабораторной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, проектной работой и т.д. 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В этом случае критерии – ориентиры для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подготовки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к контролю знаний, умений, компетенций ученика.</a:t>
            </a:r>
          </a:p>
          <a:p>
            <a:pPr>
              <a:buFont typeface="Wingdings" pitchFamily="2" charset="2"/>
              <a:buChar char="v"/>
            </a:pP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71800" y="260648"/>
            <a:ext cx="4619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Зачем нужны критерии</a:t>
            </a:r>
            <a:r>
              <a:rPr lang="ru-RU" sz="2800" b="1" dirty="0">
                <a:solidFill>
                  <a:srgbClr val="C00000"/>
                </a:solidFill>
              </a:rPr>
              <a:t>?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95536" y="1154941"/>
            <a:ext cx="7704856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Учителям: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Иметь оперативную информацию для анализа и планирования своей деятельности;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Улучшить качество преподавания;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Выстраивать индивидуальную траекторию обучения каждого ученика с учетом его индивидуальных способностей и особенностей;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Использовать разнообразные подходы и инструменты оценивания;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95536" y="2996952"/>
            <a:ext cx="8496944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Учащимся: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Знать и понимать критерии оценивания для прогнозирования собственного результата обучения и осознания успеха;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Участвовать в рефлексии, оценивая себя и своих сверстников;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• Использовать знания для решения реальных задач, выражать разные точки зрения, критически мыслить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23528" y="4869160"/>
            <a:ext cx="8460432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Родителям: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Получать объективные доказательства уровня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своего ребенка;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Отслеживать прогресс в обучении ребенка;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Обеспечивать ребенку поддержку в процессе обучения;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Устанавливать обратную связь с учителями и администрацией школы;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Быть уверенными и спокойными за комфортность ребенка в классе и школе;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600" decel="100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600" decel="100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553" grpId="0" animBg="1"/>
      <p:bldP spid="23554" grpId="0" animBg="1"/>
      <p:bldP spid="235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layer.myshared.ru/1041878/data/images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2132856"/>
            <a:ext cx="3456384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«ЗА»</a:t>
            </a:r>
            <a:endParaRPr lang="ru-RU" dirty="0">
              <a:solidFill>
                <a:srgbClr val="80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800000"/>
                </a:solidFill>
              </a:rPr>
              <a:t> индивидуальный </a:t>
            </a:r>
            <a:r>
              <a:rPr lang="ru-RU" dirty="0">
                <a:solidFill>
                  <a:srgbClr val="800000"/>
                </a:solidFill>
              </a:rPr>
              <a:t>подход к каждому ребенку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800000"/>
                </a:solidFill>
              </a:rPr>
              <a:t> позволяет </a:t>
            </a:r>
            <a:r>
              <a:rPr lang="ru-RU" dirty="0">
                <a:solidFill>
                  <a:srgbClr val="800000"/>
                </a:solidFill>
              </a:rPr>
              <a:t>научить детей анализировать свои действия, оценивать свои знания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800000"/>
                </a:solidFill>
              </a:rPr>
              <a:t> позволяет </a:t>
            </a:r>
            <a:r>
              <a:rPr lang="ru-RU" dirty="0">
                <a:solidFill>
                  <a:srgbClr val="800000"/>
                </a:solidFill>
              </a:rPr>
              <a:t>проследить динамику успеха каждого ребенка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>
                <a:solidFill>
                  <a:srgbClr val="800000"/>
                </a:solidFill>
              </a:rPr>
              <a:t> позволяет </a:t>
            </a:r>
            <a:r>
              <a:rPr lang="ru-RU" dirty="0">
                <a:solidFill>
                  <a:srgbClr val="800000"/>
                </a:solidFill>
              </a:rPr>
              <a:t>привлечь к учебному процессу родителей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67744" y="548680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«ЗА» и «ПРОТИВ»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1268760"/>
            <a:ext cx="3528392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</a:rPr>
              <a:t>Критериальное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оценивание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220072" y="2204864"/>
            <a:ext cx="3240360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«ПРОТИВ»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Детям трудно привыкать к новой форме оценивания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большая трата времени для учителя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 соответствует форме оценки на ГИА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вызывает затруднения у родителей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</a:endParaRPr>
          </a:p>
        </p:txBody>
      </p:sp>
      <p:cxnSp>
        <p:nvCxnSpPr>
          <p:cNvPr id="8" name="Прямая соединительная линия 7"/>
          <p:cNvCxnSpPr>
            <a:stCxn id="3" idx="0"/>
          </p:cNvCxnSpPr>
          <p:nvPr/>
        </p:nvCxnSpPr>
        <p:spPr>
          <a:xfrm flipV="1">
            <a:off x="2339752" y="1628800"/>
            <a:ext cx="20882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2"/>
            <a:endCxn id="27649" idx="0"/>
          </p:cNvCxnSpPr>
          <p:nvPr/>
        </p:nvCxnSpPr>
        <p:spPr>
          <a:xfrm>
            <a:off x="4824028" y="1668870"/>
            <a:ext cx="2016224" cy="535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715</Words>
  <Application>Microsoft Office PowerPoint</Application>
  <PresentationFormat>Экран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SamLab.ws</cp:lastModifiedBy>
  <cp:revision>16</cp:revision>
  <dcterms:created xsi:type="dcterms:W3CDTF">2016-01-10T09:41:51Z</dcterms:created>
  <dcterms:modified xsi:type="dcterms:W3CDTF">2016-01-10T11:57:36Z</dcterms:modified>
</cp:coreProperties>
</file>